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hDQN54ypewJbdtUldF9MRmX2Ix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lhardigital.com.br/noticia/facebook-anuncia-horizon-mundo-interativo-de-realidade-virtual/90775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net-usb.com/pt/usb-over-rdp/3d-mouse-over-rdp/" TargetMode="External"/><Relationship Id="rId4" Type="http://schemas.openxmlformats.org/officeDocument/2006/relationships/hyperlink" Target="https://olhardigital.com.br/2019/12/27/noticias/luva-permite-ao-usuario-sentir-objetos-do-mundo-virtual/" TargetMode="External"/><Relationship Id="rId10" Type="http://schemas.openxmlformats.org/officeDocument/2006/relationships/hyperlink" Target="https://www.tecmundo.com.br/produto/122002-historia-teclado-maquina-escrever-gamers-video.html" TargetMode="External"/><Relationship Id="rId9" Type="http://schemas.openxmlformats.org/officeDocument/2006/relationships/hyperlink" Target="https://www.tecmundo.com.br/multitouch/177-o-que-e-touch-screen-.html" TargetMode="External"/><Relationship Id="rId5" Type="http://schemas.openxmlformats.org/officeDocument/2006/relationships/hyperlink" Target="https://medium.com/@graphicomputing/dispositivos-gr%C3%A1ficos-682f9ece85ea" TargetMode="External"/><Relationship Id="rId6" Type="http://schemas.openxmlformats.org/officeDocument/2006/relationships/hyperlink" Target="https://pt.slideshare.net/liliane_sm/o-que-computao-grfica-47080089?next_slideshow=1" TargetMode="External"/><Relationship Id="rId7" Type="http://schemas.openxmlformats.org/officeDocument/2006/relationships/hyperlink" Target="https://conceito.de/caneta-optica" TargetMode="External"/><Relationship Id="rId8" Type="http://schemas.openxmlformats.org/officeDocument/2006/relationships/hyperlink" Target="https://www.tecmundo.com.br/netbook/1020-o-que-e-touchpad-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46675" y="1731563"/>
            <a:ext cx="85206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202124"/>
                </a:solidFill>
                <a:highlight>
                  <a:srgbClr val="F8F9FA"/>
                </a:highlight>
              </a:rPr>
              <a:t>Dispositivos de Interação</a:t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300"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600" y="177033"/>
            <a:ext cx="596175" cy="9178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3386563" y="1438350"/>
            <a:ext cx="20814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1"/>
          <p:cNvCxnSpPr/>
          <p:nvPr/>
        </p:nvCxnSpPr>
        <p:spPr>
          <a:xfrm>
            <a:off x="-4025" y="4812375"/>
            <a:ext cx="9148200" cy="22200"/>
          </a:xfrm>
          <a:prstGeom prst="straightConnector1">
            <a:avLst/>
          </a:prstGeom>
          <a:noFill/>
          <a:ln cap="flat" cmpd="sng" w="762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2853475" y="3719175"/>
            <a:ext cx="3433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Discente: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Camila Catiely de Sá Almondes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890363" y="3719175"/>
            <a:ext cx="3433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2121175" y="110850"/>
            <a:ext cx="4612200" cy="1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Universidade Federal do Piauí - UFPI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Centro de Tecnologia - CT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Programa de Pós-Graduação em Engenharia Elétrica - PPGEE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506100" y="3898425"/>
            <a:ext cx="469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121200" y="30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600">
                <a:solidFill>
                  <a:srgbClr val="292929"/>
                </a:solidFill>
                <a:highlight>
                  <a:srgbClr val="FFFFFF"/>
                </a:highlight>
              </a:rPr>
              <a:t>Digitalizador tridimensional</a:t>
            </a:r>
            <a:endParaRPr sz="3800"/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0" y="937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Consiste de uma espécie de braço mecânico com um sensor de toque na ponta.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cada vez que o sensor atinge um ponto na superfície de um objeto a coordenada deste ponto em relação a um ponto de referência (origem) é transmitida ao computador.</a:t>
            </a:r>
            <a:endParaRPr/>
          </a:p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b="23922" l="30945" r="33448" t="39862"/>
          <a:stretch/>
        </p:blipFill>
        <p:spPr>
          <a:xfrm>
            <a:off x="1175600" y="2537100"/>
            <a:ext cx="3255800" cy="18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438" y="2487313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138525" y="141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3B3835"/>
                </a:solidFill>
                <a:highlight>
                  <a:schemeClr val="lt1"/>
                </a:highlight>
              </a:rPr>
              <a:t> </a:t>
            </a:r>
            <a:r>
              <a:rPr lang="pt-BR" sz="2350">
                <a:solidFill>
                  <a:srgbClr val="3B3835"/>
                </a:solidFill>
                <a:highlight>
                  <a:schemeClr val="lt1"/>
                </a:highlight>
              </a:rPr>
              <a:t>Trackballs (2D) </a:t>
            </a:r>
            <a:endParaRPr sz="3400"/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138525" y="14193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Pode ser considerado um “mouse” de cabeça para baixo através do qual o usuário gira diretamente uma esfera colocada dentro de uma pequena caixa.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Estes giros são tratados de forma idêntica ao que acontece com um “mouse” de esfera.</a:t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275" y="2648450"/>
            <a:ext cx="2354051" cy="18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25" y="2213900"/>
            <a:ext cx="2866898" cy="25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251075" y="219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750">
                <a:solidFill>
                  <a:srgbClr val="3B3835"/>
                </a:solidFill>
                <a:highlight>
                  <a:schemeClr val="lt1"/>
                </a:highlight>
              </a:rPr>
              <a:t>Joysticks (Vetorial)</a:t>
            </a:r>
            <a:endParaRPr sz="3800"/>
          </a:p>
        </p:txBody>
      </p:sp>
      <p:sp>
        <p:nvSpPr>
          <p:cNvPr id="151" name="Google Shape;151;p12"/>
          <p:cNvSpPr txBox="1"/>
          <p:nvPr>
            <p:ph idx="1" type="body"/>
          </p:nvPr>
        </p:nvSpPr>
        <p:spPr>
          <a:xfrm>
            <a:off x="311700" y="9446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Um manípulo eletrónico (também conhecido pelo anglicismo </a:t>
            </a:r>
            <a:r>
              <a:rPr b="1" lang="pt-BR" sz="1200">
                <a:solidFill>
                  <a:srgbClr val="202124"/>
                </a:solidFill>
                <a:highlight>
                  <a:srgbClr val="FFFFFF"/>
                </a:highlight>
              </a:rPr>
              <a:t>joystick</a:t>
            </a:r>
            <a:r>
              <a:rPr lang="pt-BR" sz="1200">
                <a:solidFill>
                  <a:srgbClr val="202124"/>
                </a:solidFill>
                <a:highlight>
                  <a:srgbClr val="FFFFFF"/>
                </a:highlight>
              </a:rPr>
              <a:t>) é um periférico de computador e videojogos pessoal ou um dispositivo geral de controle, que consiste numa vara vertical, na qual os pivôs se aproximam de uma extremidade e transmitem o seu ângulo em duas ou três dimensões a um computador.</a:t>
            </a:r>
            <a:endParaRPr/>
          </a:p>
        </p:txBody>
      </p:sp>
      <p:sp>
        <p:nvSpPr>
          <p:cNvPr id="152" name="Google Shape;1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3" name="Google Shape;1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00" y="2002550"/>
            <a:ext cx="2243925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100" y="2163250"/>
            <a:ext cx="2892150" cy="21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0125" y="2199900"/>
            <a:ext cx="2280100" cy="1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/>
          <p:nvPr>
            <p:ph type="title"/>
          </p:nvPr>
        </p:nvSpPr>
        <p:spPr>
          <a:xfrm>
            <a:off x="311700" y="297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dk2"/>
                </a:solidFill>
              </a:rPr>
              <a:t>Scanner (matricial)</a:t>
            </a:r>
            <a:endParaRPr sz="3100"/>
          </a:p>
        </p:txBody>
      </p:sp>
      <p:sp>
        <p:nvSpPr>
          <p:cNvPr id="161" name="Google Shape;16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Usa um feixe de luz para escanear dados e convertê-los em sinais elétricos.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Scanner de mesa;</a:t>
            </a:r>
            <a:endParaRPr sz="16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Scanner de folhas soltas;</a:t>
            </a:r>
            <a:endParaRPr sz="16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</a:rPr>
              <a:t>Reconhecimento óptico de caracteres (OCR);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162" name="Google Shape;1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4350" y="1395850"/>
            <a:ext cx="36576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207800" y="297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Touch pad</a:t>
            </a:r>
            <a:endParaRPr/>
          </a:p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164500" y="10586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650">
                <a:solidFill>
                  <a:srgbClr val="4D5156"/>
                </a:solidFill>
                <a:highlight>
                  <a:srgbClr val="FFFFFF"/>
                </a:highlight>
              </a:rPr>
              <a:t>Um painel tátil é um dispositivo sensível ao toque que traduz a posição de pressão do toque para o sistema operacional na tela. </a:t>
            </a:r>
            <a:endParaRPr sz="2400"/>
          </a:p>
        </p:txBody>
      </p:sp>
      <p:sp>
        <p:nvSpPr>
          <p:cNvPr id="170" name="Google Shape;1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00" y="2697775"/>
            <a:ext cx="21541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0475" y="2306651"/>
            <a:ext cx="2487225" cy="24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5">
            <a:alphaModFix/>
          </a:blip>
          <a:srcRect b="7429" l="12327" r="36157" t="26121"/>
          <a:stretch/>
        </p:blipFill>
        <p:spPr>
          <a:xfrm>
            <a:off x="6057675" y="2571738"/>
            <a:ext cx="2487226" cy="1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type="title"/>
          </p:nvPr>
        </p:nvSpPr>
        <p:spPr>
          <a:xfrm>
            <a:off x="216450" y="263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pt-BR" sz="18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1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Luvas de dados</a:t>
            </a:r>
            <a:endParaRPr sz="3100"/>
          </a:p>
        </p:txBody>
      </p:sp>
      <p:sp>
        <p:nvSpPr>
          <p:cNvPr id="179" name="Google Shape;179;p15"/>
          <p:cNvSpPr txBox="1"/>
          <p:nvPr>
            <p:ph idx="1" type="body"/>
          </p:nvPr>
        </p:nvSpPr>
        <p:spPr>
          <a:xfrm>
            <a:off x="311700" y="788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850"/>
              <a:buFont typeface="Roboto"/>
              <a:buChar char="●"/>
            </a:pPr>
            <a:r>
              <a:rPr lang="pt-BR" sz="18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– detecção dos movimentos da mão e dedos; </a:t>
            </a:r>
            <a:endParaRPr sz="1850">
              <a:solidFill>
                <a:srgbClr val="3B3835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835"/>
              </a:buClr>
              <a:buSzPts val="1850"/>
              <a:buFont typeface="Roboto"/>
              <a:buChar char="●"/>
            </a:pPr>
            <a:r>
              <a:rPr lang="pt-BR" sz="1350">
                <a:solidFill>
                  <a:srgbClr val="55555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Luva de dados que permite ao usuário sentir objetos e texturas de um </a:t>
            </a:r>
            <a:r>
              <a:rPr lang="pt-BR" sz="1350">
                <a:solidFill>
                  <a:srgbClr val="008800"/>
                </a:solidFill>
                <a:highlight>
                  <a:schemeClr val="lt1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ambiente virtual</a:t>
            </a:r>
            <a:r>
              <a:rPr lang="pt-BR" sz="1350">
                <a:solidFill>
                  <a:srgbClr val="555555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ao mesmo tempo em que coleta dados biométricos como frequência cardíaca.</a:t>
            </a:r>
            <a:endParaRPr sz="1350">
              <a:solidFill>
                <a:srgbClr val="55555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50">
              <a:solidFill>
                <a:srgbClr val="555555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3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50">
              <a:solidFill>
                <a:srgbClr val="555555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15"/>
          <p:cNvPicPr preferRelativeResize="0"/>
          <p:nvPr/>
        </p:nvPicPr>
        <p:blipFill rotWithShape="1">
          <a:blip r:embed="rId4">
            <a:alphaModFix/>
          </a:blip>
          <a:srcRect b="25124" l="18190" r="62599" t="47813"/>
          <a:stretch/>
        </p:blipFill>
        <p:spPr>
          <a:xfrm>
            <a:off x="5003975" y="2434425"/>
            <a:ext cx="2822101" cy="20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875" y="2356038"/>
            <a:ext cx="2822105" cy="2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/>
          <p:nvPr>
            <p:ph type="title"/>
          </p:nvPr>
        </p:nvSpPr>
        <p:spPr>
          <a:xfrm>
            <a:off x="155825" y="271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Mesa Digitalizadora</a:t>
            </a:r>
            <a:r>
              <a:rPr lang="pt-BR" sz="22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400"/>
          </a:p>
        </p:txBody>
      </p:sp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155825" y="7493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Dispositivo que consiste de uma mesa e de um apontador.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Cada vez que o usuário toca a mesa com o apontador gera uma informação de coordenada deste ponto da mesa para o computador.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350" y="2145025"/>
            <a:ext cx="3697200" cy="20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251075" y="18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Telas sensíveis (Touch screen)</a:t>
            </a:r>
            <a:endParaRPr sz="3500"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207800" y="757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Um ecrã tátil ou tela sensível ao toque é um tipo de ecrã sensível à pressão, dispensando, assim, a necessidade de outro periférico de entrada de dados, como o teclado.</a:t>
            </a:r>
            <a:endParaRPr sz="15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3333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>
                <a:solidFill>
                  <a:srgbClr val="262626"/>
                </a:solidFill>
                <a:highlight>
                  <a:srgbClr val="FFFFFF"/>
                </a:highlight>
              </a:rPr>
              <a:t>Sistema Resistivo</a:t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>
                <a:solidFill>
                  <a:srgbClr val="262626"/>
                </a:solidFill>
                <a:highlight>
                  <a:srgbClr val="FFFFFF"/>
                </a:highlight>
              </a:rPr>
              <a:t>Sistema Capacitivo</a:t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41176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●"/>
            </a:pPr>
            <a:r>
              <a:rPr b="1" lang="pt-BR" sz="1700">
                <a:solidFill>
                  <a:srgbClr val="262626"/>
                </a:solidFill>
                <a:highlight>
                  <a:srgbClr val="FFFFFF"/>
                </a:highlight>
              </a:rPr>
              <a:t>Sistema de onda acústica superficial</a:t>
            </a:r>
            <a:endParaRPr b="1" sz="170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3333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 </a:t>
            </a:r>
            <a:endParaRPr sz="2300"/>
          </a:p>
        </p:txBody>
      </p: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0" y="2791788"/>
            <a:ext cx="2887949" cy="1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88" y="2791800"/>
            <a:ext cx="3174564" cy="21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156200" y="8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50">
                <a:solidFill>
                  <a:srgbClr val="3B3835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Canetas Ópticas</a:t>
            </a:r>
            <a:endParaRPr/>
          </a:p>
        </p:txBody>
      </p:sp>
      <p:sp>
        <p:nvSpPr>
          <p:cNvPr id="205" name="Google Shape;205;p18"/>
          <p:cNvSpPr txBox="1"/>
          <p:nvPr>
            <p:ph idx="1" type="body"/>
          </p:nvPr>
        </p:nvSpPr>
        <p:spPr>
          <a:xfrm>
            <a:off x="70325" y="534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550">
                <a:solidFill>
                  <a:srgbClr val="4D5156"/>
                </a:solidFill>
                <a:highlight>
                  <a:srgbClr val="FFFFFF"/>
                </a:highlight>
              </a:rPr>
              <a:t>U</a:t>
            </a:r>
            <a:r>
              <a:rPr lang="pt-BR" sz="1450">
                <a:solidFill>
                  <a:schemeClr val="dk1"/>
                </a:solidFill>
                <a:highlight>
                  <a:srgbClr val="FFFFFF"/>
                </a:highlight>
              </a:rPr>
              <a:t>ma caneta óptica é um dispositivo de entrada de computador no formato de um bastão sensível à luz usado em conjunto com um monitor CRT. 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50">
                <a:solidFill>
                  <a:schemeClr val="dk1"/>
                </a:solidFill>
                <a:highlight>
                  <a:srgbClr val="FFFFFF"/>
                </a:highlight>
              </a:rPr>
              <a:t>Ele permite ao utilizador apontar objetos na tela ou desenhar sobre a mesma;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45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pt-BR" sz="9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06" name="Google Shape;2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7" name="Google Shape;2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700" y="2441175"/>
            <a:ext cx="2187701" cy="218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600" y="2216325"/>
            <a:ext cx="2256400" cy="22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311700" y="202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LeapMotion</a:t>
            </a:r>
            <a:endParaRPr/>
          </a:p>
        </p:txBody>
      </p:sp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2251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sensor de movimento;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 câmeras monocromáticas IR;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3 LEDs infravermelhos para captar os movimentos;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325" y="2873300"/>
            <a:ext cx="2334851" cy="20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988250"/>
            <a:ext cx="3593825" cy="14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ctrTitle"/>
          </p:nvPr>
        </p:nvSpPr>
        <p:spPr>
          <a:xfrm>
            <a:off x="-390571" y="314775"/>
            <a:ext cx="4087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3200"/>
              <a:t>Cronograma</a:t>
            </a:r>
            <a:endParaRPr sz="3200"/>
          </a:p>
        </p:txBody>
      </p:sp>
      <p:sp>
        <p:nvSpPr>
          <p:cNvPr id="67" name="Google Shape;67;p2"/>
          <p:cNvSpPr txBox="1"/>
          <p:nvPr>
            <p:ph idx="1" type="subTitle"/>
          </p:nvPr>
        </p:nvSpPr>
        <p:spPr>
          <a:xfrm>
            <a:off x="311700" y="14295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Roteiro :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1. Dados Gráficos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2. Classe Dos Dispositivos Gráficos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3. Dispositivos  de Exibição de Vídeo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4. Tecnologias de Impressão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5. Dispositivos  de Interação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6. Referências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251050" y="72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Myo ArmBand</a:t>
            </a:r>
            <a:endParaRPr/>
          </a:p>
        </p:txBody>
      </p:sp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181800" y="7801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Detecção Rápida de sinais e gestos;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Algoritmo de Machine Learning para interpretar gestos;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Funciona com jogos onlines;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Gestos Fáceis de Lembrar;</a:t>
            </a:r>
            <a:endParaRPr/>
          </a:p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5" name="Google Shape;2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400" y="2795350"/>
            <a:ext cx="2114350" cy="2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9975" y="2571750"/>
            <a:ext cx="3644574" cy="2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OBRIGADO!</a:t>
            </a:r>
            <a:endParaRPr sz="22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DÚVIDAS?</a:t>
            </a:r>
            <a:endParaRPr sz="2200"/>
          </a:p>
        </p:txBody>
      </p:sp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 sz="1200"/>
              <a:t>‹#›</a:t>
            </a:fld>
            <a:endParaRPr sz="1200"/>
          </a:p>
        </p:txBody>
      </p:sp>
      <p:cxnSp>
        <p:nvCxnSpPr>
          <p:cNvPr id="234" name="Google Shape;234;p21"/>
          <p:cNvCxnSpPr/>
          <p:nvPr/>
        </p:nvCxnSpPr>
        <p:spPr>
          <a:xfrm>
            <a:off x="-4025" y="28807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1"/>
          <p:cNvCxnSpPr/>
          <p:nvPr/>
        </p:nvCxnSpPr>
        <p:spPr>
          <a:xfrm>
            <a:off x="-4025" y="470362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354625" y="247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Referência:</a:t>
            </a:r>
            <a:endParaRPr/>
          </a:p>
        </p:txBody>
      </p:sp>
      <p:sp>
        <p:nvSpPr>
          <p:cNvPr id="241" name="Google Shape;241;p22"/>
          <p:cNvSpPr txBox="1"/>
          <p:nvPr>
            <p:ph idx="1" type="body"/>
          </p:nvPr>
        </p:nvSpPr>
        <p:spPr>
          <a:xfrm>
            <a:off x="2602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https://www.net-usb.com/pt/usb-over-rdp/3d-mouse-over-rdp/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https://olhardigital.com.br/2019/12/27/noticias/luva-permite-ao-usuario-sentir-objetos-do-mundo-virtual/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https://medium.com/@graphicomputing/dispositivos-gr%C3%A1ficos-682f9ece85ea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https://pt.slideshare.net/liliane_sm/o-que-computao-grfica-47080089?next_slideshow=1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https://conceito.de/caneta-optica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https://www.tecmundo.com.br/netbook/1020-o-que-e-touchpad-.html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https://www.tecmundo.com.br/multitouch/177-o-que-e-touch-screen-.html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https://www.tecmundo.com.br/produto/122002-historia-teclado-maquina-escrever-gamers-video.html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400">
                <a:solidFill>
                  <a:srgbClr val="222222"/>
                </a:solidFill>
                <a:highlight>
                  <a:srgbClr val="FFFFFF"/>
                </a:highlight>
              </a:rPr>
              <a:t>tecmundo.com.br/controle-de-gestos/42638-myo-armband-controle-por-gestos-para-ios-e-android-chega-no-comeco-de-2014.html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3" name="Google Shape;7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Computação Gráfica consiste essencialmente em gerar e manipular imagens ligadas a um computador. Permitindo a interação com o sistema sendo capaz de lidar com dados de forma gráfica.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 Dispositivos gráficos desempenham um importante papel na Computação Gráfica, não apenas por permitirem a interação dos usuários com as aplicações gráficas, mas também por estarem intimamente relacionados à evolução destas aplicações.”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cxnSp>
        <p:nvCxnSpPr>
          <p:cNvPr id="74" name="Google Shape;74;p3"/>
          <p:cNvCxnSpPr/>
          <p:nvPr/>
        </p:nvCxnSpPr>
        <p:spPr>
          <a:xfrm>
            <a:off x="-4025" y="470362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3"/>
          <p:cNvCxnSpPr/>
          <p:nvPr/>
        </p:nvCxnSpPr>
        <p:spPr>
          <a:xfrm>
            <a:off x="-4025" y="288075"/>
            <a:ext cx="9148200" cy="22200"/>
          </a:xfrm>
          <a:prstGeom prst="straightConnector1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 sz="1200"/>
              <a:t>‹#›</a:t>
            </a:fld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292929"/>
                </a:solidFill>
                <a:highlight>
                  <a:srgbClr val="FFFFFF"/>
                </a:highlight>
              </a:rPr>
              <a:t>DISPOSITIVOS DE INTERAÇÃO</a:t>
            </a:r>
            <a:endParaRPr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2"/>
                </a:solidFill>
              </a:rPr>
              <a:t> </a:t>
            </a:r>
            <a:endParaRPr sz="3200"/>
          </a:p>
        </p:txBody>
      </p:sp>
      <p:sp>
        <p:nvSpPr>
          <p:cNvPr id="82" name="Google Shape;82;p4"/>
          <p:cNvSpPr txBox="1"/>
          <p:nvPr>
            <p:ph idx="1" type="body"/>
          </p:nvPr>
        </p:nvSpPr>
        <p:spPr>
          <a:xfrm>
            <a:off x="179200" y="90976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São componentes eletrônicos que permitem a movimentação e interação com os sistemas.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Usados para: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Controlar o cursor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Digitalizar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Selecionar comandos e funções 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pt-BR" sz="1900">
                <a:solidFill>
                  <a:srgbClr val="434343"/>
                </a:solidFill>
                <a:highlight>
                  <a:srgbClr val="F8F9FA"/>
                </a:highlight>
              </a:rPr>
              <a:t>Manipular objetos (RV)</a:t>
            </a:r>
            <a:endParaRPr sz="1900">
              <a:solidFill>
                <a:srgbClr val="434343"/>
              </a:solidFill>
              <a:highlight>
                <a:srgbClr val="F8F9FA"/>
              </a:highlight>
            </a:endParaRPr>
          </a:p>
        </p:txBody>
      </p:sp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Dispositivos Apontadores</a:t>
            </a:r>
            <a:endParaRPr/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Usados para posicionar um ponteiro na tela.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Comunicam comandos ao sistema operacional por meio de um clique em um botão.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comuns: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Mouse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usados para jogos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33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50"/>
              <a:buFont typeface="Open Sans"/>
              <a:buChar char="●"/>
            </a:pPr>
            <a:r>
              <a:rPr lang="pt-BR" sz="16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Dispositivos usados em laptops</a:t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50">
              <a:solidFill>
                <a:srgbClr val="44444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238400" y="127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Teclado(vetorial)</a:t>
            </a:r>
            <a:endParaRPr/>
          </a:p>
        </p:txBody>
      </p:sp>
      <p:sp>
        <p:nvSpPr>
          <p:cNvPr id="96" name="Google Shape;96;p6"/>
          <p:cNvSpPr txBox="1"/>
          <p:nvPr>
            <p:ph idx="1" type="body"/>
          </p:nvPr>
        </p:nvSpPr>
        <p:spPr>
          <a:xfrm>
            <a:off x="238400" y="700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Basicamente podemos definir um teclado como um conjunto de teclas associadas a um código que corresponde ao caractere ou função.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Em 1987, a IBM lançou os teclados Model M, que viraram padrão na indústria. Eles tinham um layout clássico com 101 teclas, faltando só algumas especiais para o Windows.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Teclado chiclete" 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rPr lang="pt-BR" sz="1350">
                <a:solidFill>
                  <a:srgbClr val="262626"/>
                </a:solidFill>
                <a:highlight>
                  <a:srgbClr val="FFFFFF"/>
                </a:highlight>
              </a:rPr>
              <a:t>E os teclados ainda são essenciais para quem curte jogar no PC, em  1998, foi criado um significado totalmente novo para as teclas W, S, A e D.</a:t>
            </a:r>
            <a:endParaRPr sz="1350"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Google Shape;9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25" y="2700025"/>
            <a:ext cx="3525775" cy="21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8125" y="2526925"/>
            <a:ext cx="2327475" cy="23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 txBox="1"/>
          <p:nvPr>
            <p:ph idx="1" type="body"/>
          </p:nvPr>
        </p:nvSpPr>
        <p:spPr>
          <a:xfrm>
            <a:off x="311700" y="445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50"/>
              <a:buChar char="●"/>
            </a:pPr>
            <a:r>
              <a:t/>
            </a:r>
            <a:endParaRPr/>
          </a:p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3713" l="32742" r="13563" t="24872"/>
          <a:stretch/>
        </p:blipFill>
        <p:spPr>
          <a:xfrm>
            <a:off x="231775" y="445025"/>
            <a:ext cx="4590224" cy="40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4">
            <a:alphaModFix/>
          </a:blip>
          <a:srcRect b="17957" l="10613" r="34932" t="40101"/>
          <a:stretch/>
        </p:blipFill>
        <p:spPr>
          <a:xfrm>
            <a:off x="5262700" y="950950"/>
            <a:ext cx="3645475" cy="21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24590" l="11340" r="35342" t="40711"/>
          <a:stretch/>
        </p:blipFill>
        <p:spPr>
          <a:xfrm>
            <a:off x="275050" y="445025"/>
            <a:ext cx="5111750" cy="187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 b="6220" l="9671" r="35686" t="30878"/>
          <a:stretch/>
        </p:blipFill>
        <p:spPr>
          <a:xfrm>
            <a:off x="5730300" y="347175"/>
            <a:ext cx="3195200" cy="29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5">
            <a:alphaModFix/>
          </a:blip>
          <a:srcRect b="21935" l="10656" r="34892" t="37975"/>
          <a:stretch/>
        </p:blipFill>
        <p:spPr>
          <a:xfrm>
            <a:off x="341438" y="2700125"/>
            <a:ext cx="4978974" cy="20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190475" y="15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Mouse (Vetorial)</a:t>
            </a:r>
            <a:endParaRPr/>
          </a:p>
        </p:txBody>
      </p:sp>
      <p:sp>
        <p:nvSpPr>
          <p:cNvPr id="124" name="Google Shape;124;p9"/>
          <p:cNvSpPr txBox="1"/>
          <p:nvPr>
            <p:ph idx="1" type="body"/>
          </p:nvPr>
        </p:nvSpPr>
        <p:spPr>
          <a:xfrm>
            <a:off x="233775" y="722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Mecânicos ; </a:t>
            </a:r>
            <a:endParaRPr sz="17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Ópticos;</a:t>
            </a:r>
            <a:endParaRPr sz="17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50"/>
              <a:buChar char="●"/>
            </a:pPr>
            <a:r>
              <a:rPr lang="pt-BR" sz="1750">
                <a:solidFill>
                  <a:srgbClr val="444444"/>
                </a:solidFill>
                <a:highlight>
                  <a:srgbClr val="FFFFFF"/>
                </a:highlight>
              </a:rPr>
              <a:t>Sem fio;</a:t>
            </a:r>
            <a:endParaRPr sz="2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2D e 3D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1500">
                <a:solidFill>
                  <a:srgbClr val="2F2F2F"/>
                </a:solidFill>
                <a:highlight>
                  <a:schemeClr val="lt1"/>
                </a:highlight>
              </a:rPr>
              <a:t>Um mouse 3D é um dispositivo especializado de apontar e controlar, projetado para ser usado em ambientes virtuais 3D. </a:t>
            </a:r>
            <a:endParaRPr sz="1500">
              <a:solidFill>
                <a:srgbClr val="2F2F2F"/>
              </a:solidFill>
              <a:highlight>
                <a:schemeClr val="lt1"/>
              </a:highlight>
            </a:endParaRPr>
          </a:p>
        </p:txBody>
      </p:sp>
      <p:sp>
        <p:nvSpPr>
          <p:cNvPr id="125" name="Google Shape;12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25" y="3126000"/>
            <a:ext cx="1988775" cy="189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100" y="3101774"/>
            <a:ext cx="1946250" cy="19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